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92" r:id="rId4"/>
    <p:sldId id="258" r:id="rId5"/>
    <p:sldId id="262" r:id="rId6"/>
    <p:sldId id="268" r:id="rId7"/>
    <p:sldId id="293" r:id="rId8"/>
  </p:sldIdLst>
  <p:sldSz cx="9144000" cy="5143500" type="screen16x9"/>
  <p:notesSz cx="6858000" cy="9144000"/>
  <p:embeddedFontLst>
    <p:embeddedFont>
      <p:font typeface="Rajdhani" charset="0"/>
      <p:regular r:id="rId10"/>
      <p:bold r:id="rId11"/>
    </p:embeddedFont>
    <p:embeddedFont>
      <p:font typeface="Fira Sans Condensed Light" charset="0"/>
      <p:regular r:id="rId12"/>
      <p:bold r:id="rId13"/>
      <p:italic r:id="rId14"/>
      <p:boldItalic r:id="rId15"/>
    </p:embeddedFont>
    <p:embeddedFont>
      <p:font typeface="Fira Sans Condensed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62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E171D24-F23D-49DB-B14D-52A961A05A29}">
  <a:tblStyle styleId="{5E171D24-F23D-49DB-B14D-52A961A05A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4660"/>
  </p:normalViewPr>
  <p:slideViewPr>
    <p:cSldViewPr snapToGrid="0">
      <p:cViewPr>
        <p:scale>
          <a:sx n="121" d="100"/>
          <a:sy n="121" d="100"/>
        </p:scale>
        <p:origin x="-451" y="14"/>
      </p:cViewPr>
      <p:guideLst>
        <p:guide orient="horz" pos="6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31839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6bcecd75a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6bcecd75a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695826" y="3804720"/>
            <a:ext cx="1448174" cy="1063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smtClean="0">
                <a:latin typeface="Times New Roman" pitchFamily="18" charset="0"/>
                <a:cs typeface="Times New Roman" pitchFamily="18" charset="0"/>
              </a:rPr>
              <a:t>Code Mystics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mtClean="0">
                <a:latin typeface="Times New Roman" pitchFamily="18" charset="0"/>
                <a:cs typeface="Times New Roman" pitchFamily="18" charset="0"/>
              </a:rPr>
              <a:t>Srushti Pophale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mtClean="0">
                <a:latin typeface="Times New Roman" pitchFamily="18" charset="0"/>
                <a:cs typeface="Times New Roman" pitchFamily="18" charset="0"/>
              </a:rPr>
              <a:t>Sanika Nanavare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mtClean="0">
                <a:latin typeface="Times New Roman" pitchFamily="18" charset="0"/>
                <a:cs typeface="Times New Roman" pitchFamily="18" charset="0"/>
              </a:rPr>
              <a:t>Shreya Jakapure</a:t>
            </a:r>
            <a:endParaRPr sz="1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4" name="Picture 10" descr="Deep Learning and its application for Facial recognit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4676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7;p15"/>
          <p:cNvSpPr txBox="1">
            <a:spLocks/>
          </p:cNvSpPr>
          <p:nvPr/>
        </p:nvSpPr>
        <p:spPr>
          <a:xfrm>
            <a:off x="4640451" y="643473"/>
            <a:ext cx="4291500" cy="132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 b="0" smtClean="0">
                <a:latin typeface="Times New Roman" pitchFamily="18" charset="0"/>
                <a:cs typeface="Times New Roman" pitchFamily="18" charset="0"/>
              </a:rPr>
              <a:t>Transit Facial SecurePass</a:t>
            </a: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smtClean="0">
                <a:latin typeface="Times New Roman" pitchFamily="18" charset="0"/>
                <a:cs typeface="Times New Roman" pitchFamily="18" charset="0"/>
              </a:rPr>
              <a:t>(Face Recognition access control)</a:t>
            </a:r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6" descr="Dassault Système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778" b="45778" l="37778" r="671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7" y="0"/>
            <a:ext cx="681859" cy="68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assault Systèmes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11" b="89778" l="53333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9" y="29418"/>
            <a:ext cx="702069" cy="70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ssault Systèmes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000" b="81778" l="13778" r="55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77" y="-126771"/>
            <a:ext cx="935399" cy="93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49867" y="1548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latin typeface="Times New Roman" pitchFamily="18" charset="0"/>
                <a:cs typeface="Times New Roman" pitchFamily="18" charset="0"/>
              </a:rPr>
              <a:t>Problem Statement</a:t>
            </a:r>
            <a:endParaRPr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11661" y="643232"/>
            <a:ext cx="8753014" cy="102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Public transportation systems face challenges with boarding, fare evasion, security, and accessibility, impacting travel quality. Facial recognition technology offers swift boarding, fare protection, enhanced security, and improved accessibility for a seamless travel experience.</a:t>
            </a:r>
            <a:endParaRPr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15947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3537346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5479979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74226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>
            <a:stCxn id="93" idx="6"/>
            <a:endCxn id="94" idx="2"/>
          </p:cNvCxnSpPr>
          <p:nvPr/>
        </p:nvCxnSpPr>
        <p:spPr>
          <a:xfrm>
            <a:off x="1721612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8"/>
          <p:cNvCxnSpPr>
            <a:stCxn id="94" idx="6"/>
            <a:endCxn id="95" idx="2"/>
          </p:cNvCxnSpPr>
          <p:nvPr/>
        </p:nvCxnSpPr>
        <p:spPr>
          <a:xfrm>
            <a:off x="3664246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>
            <a:stCxn id="95" idx="6"/>
            <a:endCxn id="96" idx="2"/>
          </p:cNvCxnSpPr>
          <p:nvPr/>
        </p:nvCxnSpPr>
        <p:spPr>
          <a:xfrm>
            <a:off x="5606879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8"/>
          <p:cNvCxnSpPr>
            <a:stCxn id="93" idx="4"/>
            <a:endCxn id="101" idx="0"/>
          </p:cNvCxnSpPr>
          <p:nvPr/>
        </p:nvCxnSpPr>
        <p:spPr>
          <a:xfrm>
            <a:off x="1658162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8"/>
          <p:cNvCxnSpPr>
            <a:stCxn id="94" idx="4"/>
            <a:endCxn id="103" idx="0"/>
          </p:cNvCxnSpPr>
          <p:nvPr/>
        </p:nvCxnSpPr>
        <p:spPr>
          <a:xfrm>
            <a:off x="3600796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8"/>
          <p:cNvCxnSpPr>
            <a:stCxn id="95" idx="4"/>
            <a:endCxn id="105" idx="0"/>
          </p:cNvCxnSpPr>
          <p:nvPr/>
        </p:nvCxnSpPr>
        <p:spPr>
          <a:xfrm>
            <a:off x="5543429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8"/>
          <p:cNvCxnSpPr>
            <a:stCxn id="96" idx="4"/>
            <a:endCxn id="107" idx="0"/>
          </p:cNvCxnSpPr>
          <p:nvPr/>
        </p:nvCxnSpPr>
        <p:spPr>
          <a:xfrm>
            <a:off x="7486062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/>
          <p:nvPr/>
        </p:nvSpPr>
        <p:spPr>
          <a:xfrm>
            <a:off x="1479317" y="3972902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7300109" y="3983191"/>
            <a:ext cx="371883" cy="365691"/>
            <a:chOff x="860940" y="2746477"/>
            <a:chExt cx="371883" cy="365691"/>
          </a:xfrm>
        </p:grpSpPr>
        <p:sp>
          <p:nvSpPr>
            <p:cNvPr id="110" name="Google Shape;110;p18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8"/>
          <p:cNvSpPr/>
          <p:nvPr/>
        </p:nvSpPr>
        <p:spPr>
          <a:xfrm>
            <a:off x="5365319" y="4001831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18"/>
          <p:cNvGrpSpPr/>
          <p:nvPr/>
        </p:nvGrpSpPr>
        <p:grpSpPr>
          <a:xfrm>
            <a:off x="3413429" y="3979031"/>
            <a:ext cx="374709" cy="374010"/>
            <a:chOff x="1421638" y="4125629"/>
            <a:chExt cx="374709" cy="374010"/>
          </a:xfrm>
        </p:grpSpPr>
        <p:sp>
          <p:nvSpPr>
            <p:cNvPr id="117" name="Google Shape;117;p1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2" name="Google Shape;132;p18"/>
          <p:cNvCxnSpPr>
            <a:stCxn id="93" idx="0"/>
          </p:cNvCxnSpPr>
          <p:nvPr/>
        </p:nvCxnSpPr>
        <p:spPr>
          <a:xfrm rot="10800000">
            <a:off x="1658162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8"/>
          <p:cNvCxnSpPr>
            <a:stCxn id="94" idx="0"/>
            <a:endCxn id="124" idx="2"/>
          </p:cNvCxnSpPr>
          <p:nvPr/>
        </p:nvCxnSpPr>
        <p:spPr>
          <a:xfrm rot="10800000">
            <a:off x="3600796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8"/>
          <p:cNvCxnSpPr>
            <a:stCxn id="95" idx="0"/>
          </p:cNvCxnSpPr>
          <p:nvPr/>
        </p:nvCxnSpPr>
        <p:spPr>
          <a:xfrm rot="10800000">
            <a:off x="5543429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8"/>
          <p:cNvCxnSpPr>
            <a:stCxn id="96" idx="0"/>
          </p:cNvCxnSpPr>
          <p:nvPr/>
        </p:nvCxnSpPr>
        <p:spPr>
          <a:xfrm rot="10800000">
            <a:off x="7486062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3150123" y="1881073"/>
            <a:ext cx="1127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are </a:t>
            </a:r>
            <a:r>
              <a:rPr lang="en-IN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IN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vasion</a:t>
            </a:r>
            <a:endParaRPr lang="en-IN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295052" y="186501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Boarding</a:t>
            </a:r>
            <a:endParaRPr lang="en-IN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215585" y="1874328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Security</a:t>
            </a:r>
            <a:endParaRPr lang="en-IN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922446" y="1865010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Availability</a:t>
            </a:r>
            <a:endParaRPr lang="en-IN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231602" y="3102078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Delays</a:t>
            </a:r>
            <a:endParaRPr lang="en-IN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08949" y="3093968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Revenue Loss</a:t>
            </a:r>
            <a:endParaRPr lang="en-IN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943745" y="3102077"/>
            <a:ext cx="136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Safety Concerns</a:t>
            </a:r>
            <a:endParaRPr lang="en-IN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32937" y="3093967"/>
            <a:ext cx="1353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Limited Access</a:t>
            </a:r>
            <a:endParaRPr lang="en-IN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0"/>
          <p:cNvGrpSpPr/>
          <p:nvPr/>
        </p:nvGrpSpPr>
        <p:grpSpPr>
          <a:xfrm rot="-5400000">
            <a:off x="1130148" y="2724057"/>
            <a:ext cx="362321" cy="364231"/>
            <a:chOff x="6069423" y="2891892"/>
            <a:chExt cx="362321" cy="364231"/>
          </a:xfrm>
        </p:grpSpPr>
        <p:sp>
          <p:nvSpPr>
            <p:cNvPr id="156" name="Google Shape;156;p20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0"/>
          <p:cNvGrpSpPr/>
          <p:nvPr/>
        </p:nvGrpSpPr>
        <p:grpSpPr>
          <a:xfrm>
            <a:off x="6842070" y="3201999"/>
            <a:ext cx="327085" cy="277080"/>
            <a:chOff x="2770052" y="2009628"/>
            <a:chExt cx="327085" cy="277080"/>
          </a:xfrm>
        </p:grpSpPr>
        <p:sp>
          <p:nvSpPr>
            <p:cNvPr id="173" name="Google Shape;173;p20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0"/>
          <p:cNvGrpSpPr/>
          <p:nvPr/>
        </p:nvGrpSpPr>
        <p:grpSpPr>
          <a:xfrm>
            <a:off x="4349836" y="1867514"/>
            <a:ext cx="2383746" cy="995696"/>
            <a:chOff x="1001300" y="3123746"/>
            <a:chExt cx="2734594" cy="995696"/>
          </a:xfrm>
        </p:grpSpPr>
        <p:sp>
          <p:nvSpPr>
            <p:cNvPr id="166" name="Google Shape;166;p20"/>
            <p:cNvSpPr txBox="1"/>
            <p:nvPr/>
          </p:nvSpPr>
          <p:spPr>
            <a:xfrm flipH="1">
              <a:off x="1420494" y="3123746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smtClean="0">
                  <a:solidFill>
                    <a:schemeClr val="lt2"/>
                  </a:solidFill>
                  <a:latin typeface="Times New Roman" pitchFamily="18" charset="0"/>
                  <a:ea typeface="Rajdhani"/>
                  <a:cs typeface="Times New Roman" pitchFamily="18" charset="0"/>
                  <a:sym typeface="Rajdhani"/>
                </a:rPr>
                <a:t>Seamless Entry</a:t>
              </a:r>
              <a:endParaRPr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endParaRPr>
            </a:p>
          </p:txBody>
        </p:sp>
        <p:sp>
          <p:nvSpPr>
            <p:cNvPr id="176" name="Google Shape;176;p20"/>
            <p:cNvSpPr txBox="1"/>
            <p:nvPr/>
          </p:nvSpPr>
          <p:spPr>
            <a:xfrm flipH="1">
              <a:off x="1001300" y="3314842"/>
              <a:ext cx="2315400" cy="8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192" name="Google Shape;192;p20"/>
          <p:cNvCxnSpPr/>
          <p:nvPr/>
        </p:nvCxnSpPr>
        <p:spPr>
          <a:xfrm>
            <a:off x="6554333" y="2193503"/>
            <a:ext cx="35849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3" name="Google Shape;193;p20"/>
          <p:cNvCxnSpPr/>
          <p:nvPr/>
        </p:nvCxnSpPr>
        <p:spPr>
          <a:xfrm flipH="1">
            <a:off x="6605942" y="3700527"/>
            <a:ext cx="33823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99" name="Google Shape;199;p20"/>
          <p:cNvGrpSpPr/>
          <p:nvPr/>
        </p:nvGrpSpPr>
        <p:grpSpPr>
          <a:xfrm>
            <a:off x="6868684" y="1659985"/>
            <a:ext cx="273857" cy="274147"/>
            <a:chOff x="7538896" y="1970156"/>
            <a:chExt cx="361147" cy="361529"/>
          </a:xfrm>
        </p:grpSpPr>
        <p:sp>
          <p:nvSpPr>
            <p:cNvPr id="200" name="Google Shape;200;p20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62;p20"/>
          <p:cNvSpPr/>
          <p:nvPr/>
        </p:nvSpPr>
        <p:spPr>
          <a:xfrm rot="-5400000">
            <a:off x="1754575" y="2783329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WHAT SETS US APART</a:t>
            </a:r>
            <a:endParaRPr sz="1800"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cxnSp>
        <p:nvCxnSpPr>
          <p:cNvPr id="62" name="Google Shape;163;p20"/>
          <p:cNvCxnSpPr/>
          <p:nvPr/>
        </p:nvCxnSpPr>
        <p:spPr>
          <a:xfrm>
            <a:off x="3548644" y="3087333"/>
            <a:ext cx="663353" cy="748992"/>
          </a:xfrm>
          <a:prstGeom prst="bentConnector5">
            <a:avLst>
              <a:gd name="adj1" fmla="val 34461"/>
              <a:gd name="adj2" fmla="val 50000"/>
              <a:gd name="adj3" fmla="val 65539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67" name="Google Shape;166;p20"/>
          <p:cNvSpPr txBox="1"/>
          <p:nvPr/>
        </p:nvSpPr>
        <p:spPr>
          <a:xfrm flipH="1">
            <a:off x="7091689" y="1875005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Fare Evasion detection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68" name="Google Shape;166;p20"/>
          <p:cNvSpPr txBox="1"/>
          <p:nvPr/>
        </p:nvSpPr>
        <p:spPr>
          <a:xfrm flipH="1">
            <a:off x="4638498" y="3347493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User Enrollment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69" name="Google Shape;166;p20"/>
          <p:cNvSpPr txBox="1"/>
          <p:nvPr/>
        </p:nvSpPr>
        <p:spPr>
          <a:xfrm flipH="1">
            <a:off x="7018536" y="3393788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Integration with payment systems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886183" y="2406887"/>
            <a:ext cx="2569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lerts authorities for immediate action, ensuring fair contribution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86183" y="3943695"/>
            <a:ext cx="2569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Link facial biometrics to payment accounts for automatic fare </a:t>
            </a:r>
            <a:endParaRPr lang="en-US" sz="120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deduction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" name="Picture 6" descr="Best Face Recognition Software in Indi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3137" y="35687"/>
            <a:ext cx="5514159" cy="510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oogle Shape;162;p20"/>
          <p:cNvSpPr/>
          <p:nvPr/>
        </p:nvSpPr>
        <p:spPr>
          <a:xfrm rot="-5400000">
            <a:off x="1901194" y="2857966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WHAT SETS US APART</a:t>
            </a:r>
            <a:endParaRPr sz="1800"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cxnSp>
        <p:nvCxnSpPr>
          <p:cNvPr id="56" name="Google Shape;163;p20"/>
          <p:cNvCxnSpPr/>
          <p:nvPr/>
        </p:nvCxnSpPr>
        <p:spPr>
          <a:xfrm>
            <a:off x="3756463" y="3225590"/>
            <a:ext cx="663353" cy="748992"/>
          </a:xfrm>
          <a:prstGeom prst="bentConnector5">
            <a:avLst>
              <a:gd name="adj1" fmla="val 34461"/>
              <a:gd name="adj2" fmla="val 50000"/>
              <a:gd name="adj3" fmla="val 65539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58" name="Google Shape;165;p20"/>
          <p:cNvCxnSpPr/>
          <p:nvPr/>
        </p:nvCxnSpPr>
        <p:spPr>
          <a:xfrm flipV="1">
            <a:off x="3763399" y="2095270"/>
            <a:ext cx="663353" cy="788128"/>
          </a:xfrm>
          <a:prstGeom prst="bentConnector5">
            <a:avLst>
              <a:gd name="adj1" fmla="val 34461"/>
              <a:gd name="adj2" fmla="val 50000"/>
              <a:gd name="adj3" fmla="val 65539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59" name="Google Shape;154;p20"/>
          <p:cNvSpPr txBox="1">
            <a:spLocks/>
          </p:cNvSpPr>
          <p:nvPr/>
        </p:nvSpPr>
        <p:spPr>
          <a:xfrm>
            <a:off x="2702333" y="65626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 smtClean="0">
                <a:latin typeface="Times New Roman" pitchFamily="18" charset="0"/>
                <a:cs typeface="Times New Roman" pitchFamily="18" charset="0"/>
              </a:rPr>
              <a:t>Solution</a:t>
            </a:r>
            <a:endParaRPr lang="en-IN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16404" y="2451303"/>
            <a:ext cx="2569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12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acial </a:t>
            </a:r>
            <a:r>
              <a:rPr lang="en-IN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12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ecognition </a:t>
            </a:r>
            <a:r>
              <a:rPr lang="en-IN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replaces </a:t>
            </a:r>
            <a:r>
              <a:rPr lang="en-IN" sz="12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cards/tickets </a:t>
            </a:r>
            <a:r>
              <a:rPr lang="en-IN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at entry points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374393" y="3994653"/>
            <a:ext cx="2569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Provide facial images for secure boarding; transit agencies ensure privacy.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5" name="Google Shape;194;p20"/>
          <p:cNvGrpSpPr/>
          <p:nvPr/>
        </p:nvGrpSpPr>
        <p:grpSpPr>
          <a:xfrm>
            <a:off x="4507735" y="3142580"/>
            <a:ext cx="309505" cy="260656"/>
            <a:chOff x="2171474" y="3369229"/>
            <a:chExt cx="408156" cy="343737"/>
          </a:xfrm>
        </p:grpSpPr>
        <p:sp>
          <p:nvSpPr>
            <p:cNvPr id="66" name="Google Shape;195;p20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6;p20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7;p20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8;p20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77;p20"/>
          <p:cNvGrpSpPr/>
          <p:nvPr/>
        </p:nvGrpSpPr>
        <p:grpSpPr>
          <a:xfrm>
            <a:off x="4461022" y="1668983"/>
            <a:ext cx="334316" cy="290895"/>
            <a:chOff x="3716358" y="1544655"/>
            <a:chExt cx="361971" cy="314958"/>
          </a:xfrm>
        </p:grpSpPr>
        <p:sp>
          <p:nvSpPr>
            <p:cNvPr id="77" name="Google Shape;178;p20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9;p20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0;p20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1;p20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2;p20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183;p20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83" name="Google Shape;184;p20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85;p20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86;p20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87;p20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88;p20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31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4;p20"/>
          <p:cNvSpPr txBox="1">
            <a:spLocks/>
          </p:cNvSpPr>
          <p:nvPr/>
        </p:nvSpPr>
        <p:spPr>
          <a:xfrm>
            <a:off x="785677" y="486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 smtClean="0">
                <a:latin typeface="Times New Roman" pitchFamily="18" charset="0"/>
                <a:cs typeface="Times New Roman" pitchFamily="18" charset="0"/>
              </a:rPr>
              <a:t>Implementation Holistic View</a:t>
            </a:r>
            <a:endParaRPr lang="en-IN" sz="1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Dark data, a tendency to waste dat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77" y="1645368"/>
            <a:ext cx="1357042" cy="10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 processing-ML. To clean, transform, and prepare the… | by Preeti AI |  Mediu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79" y="1461325"/>
            <a:ext cx="1334933" cy="13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tificial Intelligence and it's uses | by Ankit Kumar | Medium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77" y="3499046"/>
            <a:ext cx="1302108" cy="93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scan GIF - Womanthology: Homepag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00" y="3499045"/>
            <a:ext cx="1051012" cy="9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6;p20"/>
          <p:cNvSpPr txBox="1"/>
          <p:nvPr/>
        </p:nvSpPr>
        <p:spPr>
          <a:xfrm flipH="1">
            <a:off x="2213479" y="1528163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Data Collection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13479" y="1975656"/>
            <a:ext cx="2301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Curate facial data from diverse sources, capturing variations in lighting, angles, and expressions for robust recognition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Google Shape;166;p20"/>
          <p:cNvSpPr txBox="1"/>
          <p:nvPr/>
        </p:nvSpPr>
        <p:spPr>
          <a:xfrm flipH="1">
            <a:off x="5845185" y="3222581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Model Deployment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0" name="Google Shape;166;p20"/>
          <p:cNvSpPr txBox="1"/>
          <p:nvPr/>
        </p:nvSpPr>
        <p:spPr>
          <a:xfrm flipH="1">
            <a:off x="2213479" y="3386543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Model Training &amp; Validation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1" name="Google Shape;166;p20"/>
          <p:cNvSpPr txBox="1"/>
          <p:nvPr/>
        </p:nvSpPr>
        <p:spPr>
          <a:xfrm flipH="1">
            <a:off x="5699119" y="1514211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Data Preprocessing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689212" y="1975656"/>
            <a:ext cx="2691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Preprocess facial data, standardizing features and enhancing quality for accurate recognition across diverse environments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45185" y="3679781"/>
            <a:ext cx="26429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Efficiently deploy facial recognition models across transit systems, enabling frictionless boarding and enhancing passenger experience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13479" y="3782384"/>
            <a:ext cx="2629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Train and validate facial recognition models rigorously, ensuring high accuracy and reliability in real-time transit scenarios</a:t>
            </a:r>
            <a:endParaRPr lang="en-IN" sz="12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4;p20"/>
          <p:cNvSpPr txBox="1">
            <a:spLocks/>
          </p:cNvSpPr>
          <p:nvPr/>
        </p:nvSpPr>
        <p:spPr>
          <a:xfrm>
            <a:off x="785677" y="6121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 smtClean="0">
                <a:latin typeface="Times New Roman" pitchFamily="18" charset="0"/>
                <a:cs typeface="Times New Roman" pitchFamily="18" charset="0"/>
              </a:rPr>
              <a:t>Technology Stack</a:t>
            </a:r>
            <a:endParaRPr lang="en-IN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Google Shape;166;p20"/>
          <p:cNvSpPr txBox="1"/>
          <p:nvPr/>
        </p:nvSpPr>
        <p:spPr>
          <a:xfrm flipH="1">
            <a:off x="725026" y="1813150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Web Application Development</a:t>
            </a:r>
            <a:endParaRPr lang="en" b="1" smtClean="0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Html</a:t>
            </a:r>
            <a:endParaRPr lang="en-IN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Css,Js</a:t>
            </a:r>
            <a:endParaRPr lang="en-IN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Bootstrap,Php</a:t>
            </a:r>
            <a:endParaRPr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29" name="Google Shape;166;p20"/>
          <p:cNvSpPr txBox="1"/>
          <p:nvPr/>
        </p:nvSpPr>
        <p:spPr>
          <a:xfrm flipH="1">
            <a:off x="3418457" y="2109762"/>
            <a:ext cx="2788024" cy="59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Face Recognition libraries</a:t>
            </a:r>
            <a:endParaRPr lang="en" b="1" smtClean="0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Face-api.min.js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Face_expression_models</a:t>
            </a:r>
            <a:endParaRPr lang="en-IN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0" name="Google Shape;166;p20"/>
          <p:cNvSpPr txBox="1"/>
          <p:nvPr/>
        </p:nvSpPr>
        <p:spPr>
          <a:xfrm flipH="1">
            <a:off x="537622" y="3313589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Database Management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MySQL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PhpMyAdmin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Xampp control panel</a:t>
            </a:r>
            <a:endParaRPr lang="en-IN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1" name="Google Shape;166;p20"/>
          <p:cNvSpPr txBox="1"/>
          <p:nvPr/>
        </p:nvSpPr>
        <p:spPr>
          <a:xfrm flipH="1">
            <a:off x="3325646" y="3138504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Cloud Services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IN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AWS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Google Cloud</a:t>
            </a:r>
            <a:endParaRPr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pic>
        <p:nvPicPr>
          <p:cNvPr id="7172" name="Picture 4" descr="Face Verification | Digital Onboarding Toolkit | Innovatric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13" y="40551"/>
            <a:ext cx="2692750" cy="50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27"/>
          <p:cNvGrpSpPr/>
          <p:nvPr/>
        </p:nvGrpSpPr>
        <p:grpSpPr>
          <a:xfrm>
            <a:off x="752761" y="1701562"/>
            <a:ext cx="3600054" cy="1917880"/>
            <a:chOff x="233350" y="949250"/>
            <a:chExt cx="7137300" cy="3802300"/>
          </a:xfrm>
        </p:grpSpPr>
        <p:sp>
          <p:nvSpPr>
            <p:cNvPr id="527" name="Google Shape;527;p2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27"/>
          <p:cNvSpPr txBox="1"/>
          <p:nvPr/>
        </p:nvSpPr>
        <p:spPr>
          <a:xfrm>
            <a:off x="4823887" y="1895979"/>
            <a:ext cx="360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3,190,000</a:t>
            </a:r>
            <a:endParaRPr sz="3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87" name="Google Shape;587;p27"/>
          <p:cNvSpPr/>
          <p:nvPr/>
        </p:nvSpPr>
        <p:spPr>
          <a:xfrm>
            <a:off x="7382275" y="3294961"/>
            <a:ext cx="875400" cy="875400"/>
          </a:xfrm>
          <a:prstGeom prst="donut">
            <a:avLst>
              <a:gd name="adj" fmla="val 1067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383625" y="3296311"/>
            <a:ext cx="872700" cy="872700"/>
          </a:xfrm>
          <a:prstGeom prst="blockArc">
            <a:avLst>
              <a:gd name="adj1" fmla="val 16197620"/>
              <a:gd name="adj2" fmla="val 18426921"/>
              <a:gd name="adj3" fmla="val 114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27"/>
          <p:cNvGrpSpPr/>
          <p:nvPr/>
        </p:nvGrpSpPr>
        <p:grpSpPr>
          <a:xfrm>
            <a:off x="7212475" y="3549811"/>
            <a:ext cx="1215000" cy="943942"/>
            <a:chOff x="7209188" y="3411186"/>
            <a:chExt cx="1215000" cy="943942"/>
          </a:xfrm>
        </p:grpSpPr>
        <p:sp>
          <p:nvSpPr>
            <p:cNvPr id="590" name="Google Shape;590;p27"/>
            <p:cNvSpPr txBox="1"/>
            <p:nvPr/>
          </p:nvSpPr>
          <p:spPr>
            <a:xfrm>
              <a:off x="7209188" y="4080928"/>
              <a:ext cx="1215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Others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591" name="Google Shape;591;p27"/>
            <p:cNvSpPr txBox="1"/>
            <p:nvPr/>
          </p:nvSpPr>
          <p:spPr>
            <a:xfrm>
              <a:off x="7432688" y="3411186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593" name="Google Shape;593;p27"/>
          <p:cNvSpPr/>
          <p:nvPr/>
        </p:nvSpPr>
        <p:spPr>
          <a:xfrm>
            <a:off x="716513" y="39486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2663863" y="39486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3824725" y="25541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1256500" y="2222500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1178875" y="25682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1623375" y="32032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1736275" y="2935100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1482250" y="30762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1482250" y="2857500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2512375" y="24553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2314800" y="2356550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3521325" y="2885700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4996975" y="3294961"/>
            <a:ext cx="875400" cy="875400"/>
          </a:xfrm>
          <a:prstGeom prst="donut">
            <a:avLst>
              <a:gd name="adj" fmla="val 1067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4998325" y="3296311"/>
            <a:ext cx="872700" cy="872700"/>
          </a:xfrm>
          <a:prstGeom prst="blockArc">
            <a:avLst>
              <a:gd name="adj1" fmla="val 16211412"/>
              <a:gd name="adj2" fmla="val 2759191"/>
              <a:gd name="adj3" fmla="val 1064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7"/>
          <p:cNvGrpSpPr/>
          <p:nvPr/>
        </p:nvGrpSpPr>
        <p:grpSpPr>
          <a:xfrm>
            <a:off x="4827175" y="3549811"/>
            <a:ext cx="1215000" cy="943942"/>
            <a:chOff x="4823888" y="3411186"/>
            <a:chExt cx="1215000" cy="943942"/>
          </a:xfrm>
        </p:grpSpPr>
        <p:sp>
          <p:nvSpPr>
            <p:cNvPr id="608" name="Google Shape;608;p27"/>
            <p:cNvSpPr txBox="1"/>
            <p:nvPr/>
          </p:nvSpPr>
          <p:spPr>
            <a:xfrm>
              <a:off x="4823888" y="4080928"/>
              <a:ext cx="1215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Smartphones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09" name="Google Shape;609;p27"/>
            <p:cNvSpPr txBox="1"/>
            <p:nvPr/>
          </p:nvSpPr>
          <p:spPr>
            <a:xfrm>
              <a:off x="5047388" y="3411186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610" name="Google Shape;610;p27"/>
          <p:cNvSpPr/>
          <p:nvPr/>
        </p:nvSpPr>
        <p:spPr>
          <a:xfrm>
            <a:off x="6189625" y="3294961"/>
            <a:ext cx="875400" cy="875400"/>
          </a:xfrm>
          <a:prstGeom prst="donut">
            <a:avLst>
              <a:gd name="adj" fmla="val 1067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6190975" y="3296311"/>
            <a:ext cx="872700" cy="872700"/>
          </a:xfrm>
          <a:prstGeom prst="blockArc">
            <a:avLst>
              <a:gd name="adj1" fmla="val 16200000"/>
              <a:gd name="adj2" fmla="val 5411355"/>
              <a:gd name="adj3" fmla="val 1010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7"/>
          <p:cNvGrpSpPr/>
          <p:nvPr/>
        </p:nvGrpSpPr>
        <p:grpSpPr>
          <a:xfrm>
            <a:off x="6019825" y="3549811"/>
            <a:ext cx="1215000" cy="943942"/>
            <a:chOff x="6016538" y="3411186"/>
            <a:chExt cx="1215000" cy="943942"/>
          </a:xfrm>
        </p:grpSpPr>
        <p:sp>
          <p:nvSpPr>
            <p:cNvPr id="613" name="Google Shape;613;p27"/>
            <p:cNvSpPr txBox="1"/>
            <p:nvPr/>
          </p:nvSpPr>
          <p:spPr>
            <a:xfrm>
              <a:off x="6016538" y="4080928"/>
              <a:ext cx="1215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Computers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14" name="Google Shape;614;p27"/>
            <p:cNvSpPr txBox="1"/>
            <p:nvPr/>
          </p:nvSpPr>
          <p:spPr>
            <a:xfrm>
              <a:off x="6240038" y="3411186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50%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615" name="Google Shape;615;p27"/>
          <p:cNvSpPr/>
          <p:nvPr/>
        </p:nvSpPr>
        <p:spPr>
          <a:xfrm>
            <a:off x="3930475" y="31508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2264175" y="20629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66;p20"/>
          <p:cNvSpPr txBox="1"/>
          <p:nvPr/>
        </p:nvSpPr>
        <p:spPr>
          <a:xfrm flipH="1">
            <a:off x="947836" y="3802942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High Usage Areas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95" name="Google Shape;166;p20"/>
          <p:cNvSpPr txBox="1"/>
          <p:nvPr/>
        </p:nvSpPr>
        <p:spPr>
          <a:xfrm flipH="1">
            <a:off x="2956298" y="3813526"/>
            <a:ext cx="20183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Other Locations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96" name="Google Shape;166;p20"/>
          <p:cNvSpPr txBox="1"/>
          <p:nvPr/>
        </p:nvSpPr>
        <p:spPr>
          <a:xfrm flipH="1">
            <a:off x="5330691" y="2197741"/>
            <a:ext cx="28732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Revolutionizing Travel Efficiency</a:t>
            </a:r>
            <a:endParaRPr b="1">
              <a:solidFill>
                <a:schemeClr val="lt2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98" name="Google Shape;57;p15"/>
          <p:cNvSpPr txBox="1">
            <a:spLocks/>
          </p:cNvSpPr>
          <p:nvPr/>
        </p:nvSpPr>
        <p:spPr>
          <a:xfrm>
            <a:off x="2946244" y="-69128"/>
            <a:ext cx="4291500" cy="132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800" b="0" smtClean="0">
                <a:latin typeface="Times New Roman" pitchFamily="18" charset="0"/>
                <a:cs typeface="Times New Roman" pitchFamily="18" charset="0"/>
              </a:rPr>
              <a:t>Transit Facial SecurePass</a:t>
            </a: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800" smtClean="0">
                <a:latin typeface="Times New Roman" pitchFamily="18" charset="0"/>
                <a:cs typeface="Times New Roman" pitchFamily="18" charset="0"/>
              </a:rPr>
              <a:t>(Statistics)</a:t>
            </a:r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4;p20"/>
          <p:cNvSpPr txBox="1">
            <a:spLocks/>
          </p:cNvSpPr>
          <p:nvPr/>
        </p:nvSpPr>
        <p:spPr>
          <a:xfrm>
            <a:off x="653587" y="80761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 smtClean="0">
                <a:latin typeface="Times New Roman" pitchFamily="18" charset="0"/>
                <a:cs typeface="Times New Roman" pitchFamily="18" charset="0"/>
              </a:rPr>
              <a:t>Our Team(Code Mystics)</a:t>
            </a:r>
          </a:p>
          <a:p>
            <a:endParaRPr lang="en-IN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Google Shape;166;p20"/>
          <p:cNvSpPr txBox="1"/>
          <p:nvPr/>
        </p:nvSpPr>
        <p:spPr>
          <a:xfrm flipH="1">
            <a:off x="107018" y="1679063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Group Members</a:t>
            </a: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Sanika Nanavare</a:t>
            </a:r>
            <a:endParaRPr lang="en-IN" sz="1200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Srushti Pophale</a:t>
            </a:r>
            <a:endParaRPr lang="en-IN" sz="1200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marL="285750" lvl="0" indent="-285750"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Shreya Jakapure</a:t>
            </a:r>
            <a:endParaRPr sz="120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29" name="Google Shape;166;p20"/>
          <p:cNvSpPr txBox="1"/>
          <p:nvPr/>
        </p:nvSpPr>
        <p:spPr>
          <a:xfrm flipH="1">
            <a:off x="1717563" y="2171388"/>
            <a:ext cx="2788024" cy="59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Contact Details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8855976142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9359308625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9158511348</a:t>
            </a:r>
            <a:endParaRPr lang="en-IN" sz="1200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30" name="Google Shape;166;p20"/>
          <p:cNvSpPr txBox="1"/>
          <p:nvPr/>
        </p:nvSpPr>
        <p:spPr>
          <a:xfrm flipH="1">
            <a:off x="2994920" y="1862891"/>
            <a:ext cx="2788024" cy="109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Streams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Electronics &amp; Telecommunications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Computer Science</a:t>
            </a:r>
          </a:p>
          <a:p>
            <a:pPr lvl="0">
              <a:buClr>
                <a:schemeClr val="tx2"/>
              </a:buClr>
            </a:pPr>
            <a:r>
              <a:rPr lang="en-IN" sz="120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Electronics &amp; Telecommunications</a:t>
            </a:r>
          </a:p>
          <a:p>
            <a:pPr lvl="0">
              <a:buClr>
                <a:schemeClr val="tx2"/>
              </a:buClr>
            </a:pPr>
            <a:endParaRPr lang="en-IN" sz="1200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8" name="Google Shape;166;p20"/>
          <p:cNvSpPr txBox="1"/>
          <p:nvPr/>
        </p:nvSpPr>
        <p:spPr>
          <a:xfrm flipH="1">
            <a:off x="5432970" y="2109054"/>
            <a:ext cx="2788024" cy="59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Year of Passing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2025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2025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2025</a:t>
            </a:r>
            <a:endParaRPr lang="en-IN" sz="1200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9" name="Google Shape;166;p20"/>
          <p:cNvSpPr txBox="1"/>
          <p:nvPr/>
        </p:nvSpPr>
        <p:spPr>
          <a:xfrm flipH="1">
            <a:off x="6764631" y="2109054"/>
            <a:ext cx="2788024" cy="59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lt2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College Registration Numbers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UEC2022019</a:t>
            </a:r>
            <a:endParaRPr lang="en-US" sz="1200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UCE2022007</a:t>
            </a:r>
          </a:p>
          <a:p>
            <a:pPr lvl="0">
              <a:buClr>
                <a:schemeClr val="tx2"/>
              </a:buClr>
            </a:pPr>
            <a:r>
              <a:rPr lang="en-US" sz="1200" smtClean="0">
                <a:solidFill>
                  <a:srgbClr val="FFFFFF"/>
                </a:solidFill>
                <a:latin typeface="Times New Roman" pitchFamily="18" charset="0"/>
                <a:ea typeface="Rajdhani"/>
                <a:cs typeface="Times New Roman" pitchFamily="18" charset="0"/>
                <a:sym typeface="Rajdhani"/>
              </a:rPr>
              <a:t>UEC2022017</a:t>
            </a:r>
            <a:endParaRPr lang="en-IN" sz="1200" smtClean="0">
              <a:solidFill>
                <a:srgbClr val="FFFFFF"/>
              </a:solidFill>
              <a:latin typeface="Times New Roman" pitchFamily="18" charset="0"/>
              <a:ea typeface="Rajdhani"/>
              <a:cs typeface="Times New Roman" pitchFamily="18" charset="0"/>
              <a:sym typeface="Rajdhani"/>
            </a:endParaRPr>
          </a:p>
        </p:txBody>
      </p:sp>
      <p:sp>
        <p:nvSpPr>
          <p:cNvPr id="10" name="Google Shape;154;p20"/>
          <p:cNvSpPr txBox="1">
            <a:spLocks/>
          </p:cNvSpPr>
          <p:nvPr/>
        </p:nvSpPr>
        <p:spPr>
          <a:xfrm>
            <a:off x="3893291" y="3434930"/>
            <a:ext cx="9912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1800" smtClean="0">
                <a:latin typeface="Times New Roman" pitchFamily="18" charset="0"/>
                <a:cs typeface="Times New Roman" pitchFamily="18" charset="0"/>
              </a:rPr>
              <a:t>Thank You!</a:t>
            </a:r>
            <a:endParaRPr lang="en-IN" sz="18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302</Words>
  <Application>Microsoft Office PowerPoint</Application>
  <PresentationFormat>On-screen Show (16:9)</PresentationFormat>
  <Paragraphs>86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Wingdings</vt:lpstr>
      <vt:lpstr>Rajdhani</vt:lpstr>
      <vt:lpstr>Times New Roman</vt:lpstr>
      <vt:lpstr>Fira Sans Condensed Light</vt:lpstr>
      <vt:lpstr>Fira Sans Condensed</vt:lpstr>
      <vt:lpstr>AI Tech Agency Infographics by Slidesgo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 Facial SecurePass (Face Recognition access control)</dc:title>
  <dc:creator>Sakshi</dc:creator>
  <cp:lastModifiedBy>Sakshi</cp:lastModifiedBy>
  <cp:revision>16</cp:revision>
  <dcterms:modified xsi:type="dcterms:W3CDTF">2024-04-21T11:05:04Z</dcterms:modified>
</cp:coreProperties>
</file>